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8" r:id="rId3"/>
    <p:sldId id="271" r:id="rId4"/>
    <p:sldId id="272" r:id="rId5"/>
    <p:sldId id="273" r:id="rId6"/>
    <p:sldId id="274" r:id="rId7"/>
    <p:sldId id="275" r:id="rId8"/>
    <p:sldId id="276" r:id="rId9"/>
    <p:sldId id="264" r:id="rId10"/>
  </p:sldIdLst>
  <p:sldSz cx="12192000" cy="6858000"/>
  <p:notesSz cx="6858000" cy="9144000"/>
  <p:embeddedFontLst>
    <p:embeddedFont>
      <p:font typeface="Lexend Light" panose="020B0604020202020204" charset="0"/>
      <p:regular r:id="rId12"/>
      <p:bold r:id="rId13"/>
    </p:embeddedFont>
    <p:embeddedFont>
      <p:font typeface="Oswald" panose="020F0502020204030204" pitchFamily="2" charset="0"/>
      <p:regular r:id="rId14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48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ee66ead53e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ee66ead53e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afc8537736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afc8537736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afc8537736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afc8537736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00041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afc8537736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afc8537736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900441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afc8537736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afc8537736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04635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afc8537736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afc8537736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5077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afc8537736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afc8537736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205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afc8537736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afc8537736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57151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ee5e2f3b5f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ee5e2f3b5f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community.secop.gov.co/Public/Tendering/ContractNoticePhases/View?PPI=CO1.PPI.36836924&amp;isFromPublicArea=True&amp;isModal=False" TargetMode="Externa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/>
          <p:nvPr/>
        </p:nvSpPr>
        <p:spPr>
          <a:xfrm>
            <a:off x="0" y="-2125"/>
            <a:ext cx="12206700" cy="6857700"/>
          </a:xfrm>
          <a:prstGeom prst="rect">
            <a:avLst/>
          </a:prstGeom>
          <a:solidFill>
            <a:srgbClr val="E403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3"/>
          <p:cNvSpPr/>
          <p:nvPr/>
        </p:nvSpPr>
        <p:spPr>
          <a:xfrm flipH="1">
            <a:off x="10965015" y="2532197"/>
            <a:ext cx="1245300" cy="4325400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3"/>
          <p:cNvSpPr/>
          <p:nvPr/>
        </p:nvSpPr>
        <p:spPr>
          <a:xfrm rot="10800000">
            <a:off x="10965015" y="-103"/>
            <a:ext cx="1245300" cy="25323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O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3"/>
          <p:cNvSpPr/>
          <p:nvPr/>
        </p:nvSpPr>
        <p:spPr>
          <a:xfrm flipH="1">
            <a:off x="-1160900" y="479700"/>
            <a:ext cx="3074100" cy="6378300"/>
          </a:xfrm>
          <a:prstGeom prst="parallelogram">
            <a:avLst>
              <a:gd name="adj" fmla="val 71939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O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8" name="Google Shape;8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4761" y="5418250"/>
            <a:ext cx="2562473" cy="83830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/>
        </p:nvSpPr>
        <p:spPr>
          <a:xfrm>
            <a:off x="2731475" y="1196125"/>
            <a:ext cx="6729000" cy="3794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es-CO" sz="5100" b="1" dirty="0">
                <a:solidFill>
                  <a:schemeClr val="lt1"/>
                </a:solidFill>
                <a:latin typeface="Oswald"/>
                <a:ea typeface="Oswald"/>
                <a:cs typeface="Oswald"/>
              </a:rPr>
              <a:t>INFORME PROYECTO NUEVA SEDE</a:t>
            </a:r>
            <a:endParaRPr sz="5100" b="1" dirty="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O" sz="5100" b="1" dirty="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Semana: </a:t>
            </a:r>
            <a:r>
              <a:rPr lang="es-CO" sz="5100" b="1" dirty="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20</a:t>
            </a:r>
            <a:r>
              <a:rPr lang="en-CO" sz="5100" dirty="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 a</a:t>
            </a:r>
            <a:r>
              <a:rPr lang="es-CO" sz="5100" dirty="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l</a:t>
            </a:r>
            <a:r>
              <a:rPr lang="en-CO" sz="5100" dirty="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s-CO" sz="5100" b="1" dirty="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24</a:t>
            </a:r>
            <a:r>
              <a:rPr lang="en-CO" sz="5100" dirty="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 de </a:t>
            </a:r>
            <a:r>
              <a:rPr lang="es-CO" sz="5100" dirty="0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enero 2025</a:t>
            </a:r>
            <a:endParaRPr sz="5100" dirty="0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2000" cy="8125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" name="Google Shape;104;p15"/>
          <p:cNvGrpSpPr/>
          <p:nvPr/>
        </p:nvGrpSpPr>
        <p:grpSpPr>
          <a:xfrm>
            <a:off x="10943664" y="-52"/>
            <a:ext cx="1245319" cy="6857697"/>
            <a:chOff x="10950525" y="35050"/>
            <a:chExt cx="1239000" cy="6822900"/>
          </a:xfrm>
        </p:grpSpPr>
        <p:sp>
          <p:nvSpPr>
            <p:cNvPr id="105" name="Google Shape;105;p15"/>
            <p:cNvSpPr/>
            <p:nvPr/>
          </p:nvSpPr>
          <p:spPr>
            <a:xfrm flipH="1">
              <a:off x="10950525" y="2554450"/>
              <a:ext cx="1239000" cy="4303500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 rot="10800000">
              <a:off x="10950525" y="35050"/>
              <a:ext cx="1239000" cy="2519400"/>
            </a:xfrm>
            <a:prstGeom prst="rtTriangle">
              <a:avLst/>
            </a:prstGeom>
            <a:solidFill>
              <a:srgbClr val="FDC3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O"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7" name="Google Shape;107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161009" y="6465999"/>
              <a:ext cx="949873" cy="3107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8" name="Google Shape;108;p15"/>
          <p:cNvSpPr txBox="1"/>
          <p:nvPr/>
        </p:nvSpPr>
        <p:spPr>
          <a:xfrm>
            <a:off x="835766" y="51563"/>
            <a:ext cx="9458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O" sz="3000" b="1" dirty="0">
                <a:solidFill>
                  <a:srgbClr val="E4032E"/>
                </a:solidFill>
                <a:latin typeface="Oswald"/>
                <a:ea typeface="Oswald"/>
                <a:cs typeface="Oswald"/>
                <a:sym typeface="Oswald"/>
              </a:rPr>
              <a:t>Resultados</a:t>
            </a:r>
            <a:endParaRPr sz="3000" b="1" dirty="0">
              <a:solidFill>
                <a:srgbClr val="E4032E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9" name="Google Shape;109;p15"/>
          <p:cNvSpPr txBox="1"/>
          <p:nvPr/>
        </p:nvSpPr>
        <p:spPr>
          <a:xfrm>
            <a:off x="329329" y="496094"/>
            <a:ext cx="10746848" cy="1467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  <a:sym typeface="Lexend Light"/>
              </a:rPr>
              <a:t>Avances</a:t>
            </a:r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  <a:sym typeface="Lexend Light"/>
              </a:rPr>
              <a:t>:</a:t>
            </a:r>
          </a:p>
          <a:p>
            <a:pPr lvl="0" algn="just">
              <a:lnSpc>
                <a:spcPct val="115000"/>
              </a:lnSpc>
            </a:pPr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Para el período comprendido entre el 20 y el 24 de enero de 2025, se realizaron importantes progresos y desarrollos fundamentales en la estructuración de la documentación precontractual.  Esta etapa permitirá dar inicio al proceso de selección, a través de la modalidad de concurso de méritos, de una consultoría; cuyo propósito principal será llevar a cabo los estudios de vulnerabilidad sísmica y el diagnóstico estructural del edificio destinado a ser la nueva sede de la Alcaldía de Teusaquillo. Estos estudios son necesarios e indispensables para garantizar la seguridad y estabilidad de la construcción antes de su ocupación.</a:t>
            </a:r>
            <a:endParaRPr lang="es-CO" sz="1300" dirty="0">
              <a:solidFill>
                <a:srgbClr val="666666"/>
              </a:solidFill>
              <a:latin typeface="Lexend Light"/>
              <a:ea typeface="Lexend Light"/>
              <a:cs typeface="Lexend Light"/>
              <a:sym typeface="Lexend Ligh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56947" y="1964353"/>
            <a:ext cx="10207671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300" b="1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DETALLE DE ACTIVIDADES EJECUTADAS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 </a:t>
            </a:r>
          </a:p>
          <a:p>
            <a:pPr algn="just"/>
            <a:r>
              <a:rPr lang="es-CO" sz="1300" b="1" i="1" u="sng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Primero: </a:t>
            </a:r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Depuración y consolidación del anexo técnico que establece la hoja de ruta para el desarrollo del proceso de consultoría identificando los siguientes hitos importantes: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 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1. ⁠IDENTIFICACIÓN DEL PREDIO, ANTECEDENTES Y ESTADO DEL ARTE – EDIFICIO “NUEVA SEDE ALCALDIA TEUSAQUILLO”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 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2. ANÁLISIS DE LA INFRAESTRUCTURA, DISEÑOS, COMPLEMENTOS AJUSTES Y ELABORACIÓN DE INFORMES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A. INFORME ESTUDIO ESTRUCTURAL: </a:t>
            </a:r>
          </a:p>
          <a:p>
            <a:pPr marL="180340"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A1 - Inspección y Evaluación Visual (con registro fotográfico y análisis detallado)</a:t>
            </a:r>
          </a:p>
          <a:p>
            <a:pPr marL="180340"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A2 - Evaluación de Propiedades de los Materiales </a:t>
            </a:r>
          </a:p>
          <a:p>
            <a:pPr marL="180340"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A3 - ⁠Modelación Estructural </a:t>
            </a:r>
          </a:p>
          <a:p>
            <a:pPr marL="180340"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A4 - Análisis de Irregularidades </a:t>
            </a:r>
          </a:p>
          <a:p>
            <a:pPr marL="180340"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A5 - Determinación del Desempeño Sísmico </a:t>
            </a:r>
          </a:p>
          <a:p>
            <a:pPr marL="180340"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A6. Definición de los índices de sobre esfuerzo y flexibilidad de acuerdo con lo demandado en la NSR-10 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B. INFORME GEOTECNICO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C. INFORME ARQUITECTONICO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D. INFORME ELÉCTRICO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E. INFORME HIDROSANITARIO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F. INFORME DE VENTILACIÓN Y AIRES ACONDICIONADOS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G. INFORME DE CABLEADO Y DUCTOS PARA VOZ Y DATOS</a:t>
            </a:r>
          </a:p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H. INFORME DE EQUIPOS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267975"/>
            <a:ext cx="12192000" cy="8125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" name="Google Shape;104;p15"/>
          <p:cNvGrpSpPr/>
          <p:nvPr/>
        </p:nvGrpSpPr>
        <p:grpSpPr>
          <a:xfrm>
            <a:off x="10943664" y="-52"/>
            <a:ext cx="1245319" cy="6857697"/>
            <a:chOff x="10950525" y="35050"/>
            <a:chExt cx="1239000" cy="6822900"/>
          </a:xfrm>
        </p:grpSpPr>
        <p:sp>
          <p:nvSpPr>
            <p:cNvPr id="105" name="Google Shape;105;p15"/>
            <p:cNvSpPr/>
            <p:nvPr/>
          </p:nvSpPr>
          <p:spPr>
            <a:xfrm flipH="1">
              <a:off x="10950525" y="2554450"/>
              <a:ext cx="1239000" cy="4303500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 rot="10800000">
              <a:off x="10950525" y="35050"/>
              <a:ext cx="1239000" cy="2519400"/>
            </a:xfrm>
            <a:prstGeom prst="rtTriangle">
              <a:avLst/>
            </a:prstGeom>
            <a:solidFill>
              <a:srgbClr val="FDC3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O"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7" name="Google Shape;107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161009" y="6465999"/>
              <a:ext cx="949873" cy="3107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8" name="Google Shape;108;p15"/>
          <p:cNvSpPr txBox="1"/>
          <p:nvPr/>
        </p:nvSpPr>
        <p:spPr>
          <a:xfrm>
            <a:off x="835766" y="51563"/>
            <a:ext cx="9458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O" sz="3000" b="1" dirty="0">
                <a:solidFill>
                  <a:srgbClr val="E4032E"/>
                </a:solidFill>
                <a:latin typeface="Oswald"/>
                <a:ea typeface="Oswald"/>
                <a:cs typeface="Oswald"/>
                <a:sym typeface="Oswald"/>
              </a:rPr>
              <a:t>Resultados</a:t>
            </a:r>
            <a:endParaRPr sz="3000" b="1" dirty="0">
              <a:solidFill>
                <a:srgbClr val="E4032E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98387" y="836888"/>
            <a:ext cx="10586668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3. ENTREGA DE INFORME FINAL CONSOLIDADO (Informes del A al H)</a:t>
            </a:r>
          </a:p>
          <a:p>
            <a:endParaRPr lang="es-CO" sz="1300" b="1" i="1" u="sng" dirty="0">
              <a:solidFill>
                <a:srgbClr val="666666"/>
              </a:solidFill>
              <a:latin typeface="Lexend Light"/>
              <a:ea typeface="Lexend Light"/>
              <a:cs typeface="Lexend Light"/>
            </a:endParaRPr>
          </a:p>
          <a:p>
            <a:r>
              <a:rPr lang="es-CO" sz="1300" b="1" i="1" u="sng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NOTA IMPORTANTE: </a:t>
            </a:r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LOS INFORMES Y ACCIONES ENLISTADAS DEBEN COMPRENDER CUATRO ENTREGRABLES: </a:t>
            </a:r>
          </a:p>
          <a:p>
            <a:pPr lvl="0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 </a:t>
            </a:r>
          </a:p>
          <a:p>
            <a:pPr lvl="0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- Inspección visual con registro fotográfico del espacio objeto de evaluación </a:t>
            </a:r>
          </a:p>
          <a:p>
            <a:pPr lvl="0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- Ubicación </a:t>
            </a:r>
            <a:r>
              <a:rPr lang="es-CO" sz="1300" dirty="0" err="1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planimétrica</a:t>
            </a:r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 del espacio objeto de evaluación </a:t>
            </a:r>
          </a:p>
          <a:p>
            <a:pPr lvl="0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- Identificación y cualificación del Análisis / Ensayo / Laboratorio / Estudio (Cuando aplique) que será aplicado en compañía del reporte de resultados </a:t>
            </a:r>
          </a:p>
          <a:p>
            <a:pPr lvl="0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- Consolidación de las conclusiones y recomendaciones </a:t>
            </a:r>
          </a:p>
          <a:p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 </a:t>
            </a:r>
          </a:p>
          <a:p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El consultor entregará a la Entidad el resultado de estos numerales en formato PDF y Word (editable) junto a los diseños en DWG en lo correspondiente a los diseños realizados.</a:t>
            </a:r>
          </a:p>
          <a:p>
            <a:endParaRPr lang="es-CO" sz="1300" dirty="0">
              <a:solidFill>
                <a:srgbClr val="666666"/>
              </a:solidFill>
              <a:latin typeface="Lexend Light"/>
              <a:ea typeface="Lexend Light"/>
              <a:cs typeface="Lexend Light"/>
            </a:endParaRPr>
          </a:p>
          <a:p>
            <a:r>
              <a:rPr lang="es-CO" sz="1300" b="1" i="1" u="sng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Segundo:</a:t>
            </a:r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 Depuración y ajuste del cronograma estimado de ejecución contractual y entregables en atención a:</a:t>
            </a:r>
          </a:p>
          <a:p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 </a:t>
            </a:r>
          </a:p>
          <a:p>
            <a:pPr lvl="0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identificación, consulta y verificación de antecedentes contractuales</a:t>
            </a:r>
          </a:p>
          <a:p>
            <a:pPr lvl="0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Estado de la edificación (recorrido visual e identificaciones básicas)</a:t>
            </a:r>
          </a:p>
          <a:p>
            <a:pPr lvl="0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Consulta del mercado especializado en materia de infraestructura con la finalidad de identificar (tiempos de ejecución, laboratorios y exámenes especializados requeridos)</a:t>
            </a:r>
          </a:p>
          <a:p>
            <a:pPr lvl="0"/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Consulta del trámite y antecedentes de la licencia solicitada ante la Curaduría Urbana N° 2 (bajo el proceso de conciliación aprobado por el tribunal)</a:t>
            </a:r>
          </a:p>
          <a:p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 </a:t>
            </a:r>
          </a:p>
          <a:p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Resultado: 6 meses para estudio + 4 meses para tramite de licencia</a:t>
            </a:r>
          </a:p>
          <a:p>
            <a:endParaRPr lang="es-CO" sz="1300" dirty="0">
              <a:solidFill>
                <a:srgbClr val="666666"/>
              </a:solidFill>
              <a:latin typeface="Lexend Light"/>
              <a:ea typeface="Lexend Light"/>
              <a:cs typeface="Lexend Light"/>
            </a:endParaRPr>
          </a:p>
          <a:p>
            <a:r>
              <a:rPr lang="es-CO" sz="1300" b="1" i="1" u="sng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Tercero: </a:t>
            </a:r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22/01/2025 - Publicación en la plataforma SECOP II del proceso de cotización para iniciar el levantamiento de estudio de precios y estimación de presupuesto. </a:t>
            </a:r>
          </a:p>
        </p:txBody>
      </p:sp>
    </p:spTree>
    <p:extLst>
      <p:ext uri="{BB962C8B-B14F-4D97-AF65-F5344CB8AC3E}">
        <p14:creationId xmlns:p14="http://schemas.microsoft.com/office/powerpoint/2010/main" val="805151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267975"/>
            <a:ext cx="12192000" cy="8125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" name="Google Shape;104;p15"/>
          <p:cNvGrpSpPr/>
          <p:nvPr/>
        </p:nvGrpSpPr>
        <p:grpSpPr>
          <a:xfrm>
            <a:off x="10943664" y="-52"/>
            <a:ext cx="1245319" cy="6857697"/>
            <a:chOff x="10950525" y="35050"/>
            <a:chExt cx="1239000" cy="6822900"/>
          </a:xfrm>
        </p:grpSpPr>
        <p:sp>
          <p:nvSpPr>
            <p:cNvPr id="105" name="Google Shape;105;p15"/>
            <p:cNvSpPr/>
            <p:nvPr/>
          </p:nvSpPr>
          <p:spPr>
            <a:xfrm flipH="1">
              <a:off x="10950525" y="2554450"/>
              <a:ext cx="1239000" cy="4303500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 rot="10800000">
              <a:off x="10950525" y="35050"/>
              <a:ext cx="1239000" cy="2519400"/>
            </a:xfrm>
            <a:prstGeom prst="rtTriangle">
              <a:avLst/>
            </a:prstGeom>
            <a:solidFill>
              <a:srgbClr val="FDC3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O"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7" name="Google Shape;107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161009" y="6465999"/>
              <a:ext cx="949873" cy="3107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8" name="Google Shape;108;p15"/>
          <p:cNvSpPr txBox="1"/>
          <p:nvPr/>
        </p:nvSpPr>
        <p:spPr>
          <a:xfrm>
            <a:off x="835766" y="51563"/>
            <a:ext cx="9458400" cy="1107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O" sz="3000" b="1" dirty="0">
                <a:solidFill>
                  <a:srgbClr val="E4032E"/>
                </a:solidFill>
                <a:latin typeface="Oswald"/>
                <a:ea typeface="Oswald"/>
                <a:cs typeface="Oswald"/>
                <a:sym typeface="Oswald"/>
              </a:rPr>
              <a:t>Resultados</a:t>
            </a:r>
            <a:endParaRPr lang="es-CO" sz="3000" b="1" dirty="0">
              <a:solidFill>
                <a:srgbClr val="E4032E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000" b="1" dirty="0">
                <a:solidFill>
                  <a:srgbClr val="E4032E"/>
                </a:solidFill>
                <a:latin typeface="Oswald"/>
                <a:ea typeface="Oswald"/>
                <a:cs typeface="Oswald"/>
                <a:sym typeface="Oswald"/>
              </a:rPr>
              <a:t>Publicación solicitud de </a:t>
            </a:r>
            <a:r>
              <a:rPr lang="es-CO" sz="3000" b="1" dirty="0" err="1">
                <a:solidFill>
                  <a:srgbClr val="E4032E"/>
                </a:solidFill>
                <a:latin typeface="Oswald"/>
                <a:ea typeface="Oswald"/>
                <a:cs typeface="Oswald"/>
                <a:sym typeface="Oswald"/>
              </a:rPr>
              <a:t>cotizació</a:t>
            </a:r>
            <a:r>
              <a:rPr lang="es-CO" sz="3000" b="1" dirty="0">
                <a:solidFill>
                  <a:srgbClr val="E4032E"/>
                </a:solidFill>
                <a:latin typeface="Oswald"/>
                <a:ea typeface="Oswald"/>
                <a:cs typeface="Oswald"/>
                <a:sym typeface="Oswald"/>
              </a:rPr>
              <a:t> SECOP</a:t>
            </a:r>
            <a:endParaRPr sz="3000" b="1" dirty="0">
              <a:solidFill>
                <a:srgbClr val="E4032E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53979" y="1303001"/>
            <a:ext cx="10586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u="sng" dirty="0">
                <a:hlinkClick r:id="rId5"/>
              </a:rPr>
              <a:t>https://community.secop.gov.co/Public/Tendering/ContractNoticePhases/View?PPI=CO1.PPI.36836924&amp;isFromPublicArea=True&amp;isModal=False</a:t>
            </a:r>
            <a:endParaRPr lang="es-CO" u="sng" dirty="0"/>
          </a:p>
        </p:txBody>
      </p:sp>
      <p:pic>
        <p:nvPicPr>
          <p:cNvPr id="9" name="Imagen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320" y="1899821"/>
            <a:ext cx="9703293" cy="47229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1036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017" y="-1256675"/>
            <a:ext cx="12192000" cy="8125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" name="Google Shape;104;p15"/>
          <p:cNvGrpSpPr/>
          <p:nvPr/>
        </p:nvGrpSpPr>
        <p:grpSpPr>
          <a:xfrm>
            <a:off x="10943664" y="-52"/>
            <a:ext cx="1245319" cy="6857697"/>
            <a:chOff x="10950525" y="35050"/>
            <a:chExt cx="1239000" cy="6822900"/>
          </a:xfrm>
        </p:grpSpPr>
        <p:sp>
          <p:nvSpPr>
            <p:cNvPr id="105" name="Google Shape;105;p15"/>
            <p:cNvSpPr/>
            <p:nvPr/>
          </p:nvSpPr>
          <p:spPr>
            <a:xfrm flipH="1">
              <a:off x="10950525" y="2554450"/>
              <a:ext cx="1239000" cy="4303500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 rot="10800000">
              <a:off x="10950525" y="35050"/>
              <a:ext cx="1239000" cy="2519400"/>
            </a:xfrm>
            <a:prstGeom prst="rtTriangle">
              <a:avLst/>
            </a:prstGeom>
            <a:solidFill>
              <a:srgbClr val="FDC3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O"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7" name="Google Shape;107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161009" y="6465999"/>
              <a:ext cx="949873" cy="3107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8" name="Google Shape;108;p15"/>
          <p:cNvSpPr txBox="1"/>
          <p:nvPr/>
        </p:nvSpPr>
        <p:spPr>
          <a:xfrm>
            <a:off x="835766" y="51563"/>
            <a:ext cx="9458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O" sz="3000" b="1" dirty="0">
                <a:solidFill>
                  <a:srgbClr val="E4032E"/>
                </a:solidFill>
                <a:latin typeface="Oswald"/>
                <a:ea typeface="Oswald"/>
                <a:cs typeface="Oswald"/>
                <a:sym typeface="Oswald"/>
              </a:rPr>
              <a:t>Resultados</a:t>
            </a:r>
            <a:endParaRPr sz="3000" b="1" dirty="0">
              <a:solidFill>
                <a:srgbClr val="E4032E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98387" y="1107135"/>
            <a:ext cx="10586668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A la fecha la solicitud de cotización ha sido revisada por los siguientes proveedores:</a:t>
            </a:r>
          </a:p>
        </p:txBody>
      </p:sp>
      <p:pic>
        <p:nvPicPr>
          <p:cNvPr id="9" name="Imagen 8"/>
          <p:cNvPicPr/>
          <p:nvPr/>
        </p:nvPicPr>
        <p:blipFill>
          <a:blip r:embed="rId5"/>
          <a:stretch>
            <a:fillRect/>
          </a:stretch>
        </p:blipFill>
        <p:spPr>
          <a:xfrm>
            <a:off x="498387" y="1588729"/>
            <a:ext cx="10656834" cy="2435169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498387" y="4148874"/>
            <a:ext cx="1058666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300" b="1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De igual manera se solicitaron cotizaciones vía correo electrónico a 2 Empresas con amplia experiencia del mercado en el sector de la consultoría para llevar a cabo los estudios de vulnerabilidad sísmica y el diagnóstico estructural del edificio destinado a ser la nueva sede de la Alcaldía de Teusaquillo. 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498387" y="4994495"/>
            <a:ext cx="105866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300" b="1" i="1" u="sng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Cuarto:</a:t>
            </a:r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 Se adelanta la construcción del documento denominado estudio previo con base en el formato No gco-gci-f015_v6, dispuesto por la Secretaría de Gobierno para los procesos de esta clase. Igualmente se está realizando el análisis de los antecedentes contractuales con el fin de sustentar la necesidad y conveniencia de la contratación, de conformidad a las tareas previas adelantadas en las vigencias anteriores. </a:t>
            </a:r>
          </a:p>
        </p:txBody>
      </p:sp>
    </p:spTree>
    <p:extLst>
      <p:ext uri="{BB962C8B-B14F-4D97-AF65-F5344CB8AC3E}">
        <p14:creationId xmlns:p14="http://schemas.microsoft.com/office/powerpoint/2010/main" val="1377551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267975"/>
            <a:ext cx="12192000" cy="8125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" name="Google Shape;104;p15"/>
          <p:cNvGrpSpPr/>
          <p:nvPr/>
        </p:nvGrpSpPr>
        <p:grpSpPr>
          <a:xfrm>
            <a:off x="10943664" y="-52"/>
            <a:ext cx="1245319" cy="6857697"/>
            <a:chOff x="10950525" y="35050"/>
            <a:chExt cx="1239000" cy="6822900"/>
          </a:xfrm>
        </p:grpSpPr>
        <p:sp>
          <p:nvSpPr>
            <p:cNvPr id="105" name="Google Shape;105;p15"/>
            <p:cNvSpPr/>
            <p:nvPr/>
          </p:nvSpPr>
          <p:spPr>
            <a:xfrm flipH="1">
              <a:off x="10950525" y="2554450"/>
              <a:ext cx="1239000" cy="4303500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 rot="10800000">
              <a:off x="10950525" y="35050"/>
              <a:ext cx="1239000" cy="2519400"/>
            </a:xfrm>
            <a:prstGeom prst="rtTriangle">
              <a:avLst/>
            </a:prstGeom>
            <a:solidFill>
              <a:srgbClr val="FDC3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O"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7" name="Google Shape;107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161009" y="6465999"/>
              <a:ext cx="949873" cy="3107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8" name="Google Shape;108;p15"/>
          <p:cNvSpPr txBox="1"/>
          <p:nvPr/>
        </p:nvSpPr>
        <p:spPr>
          <a:xfrm>
            <a:off x="835766" y="51563"/>
            <a:ext cx="9458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O" sz="3000" b="1" dirty="0">
                <a:solidFill>
                  <a:srgbClr val="E4032E"/>
                </a:solidFill>
                <a:latin typeface="Oswald"/>
                <a:ea typeface="Oswald"/>
                <a:cs typeface="Oswald"/>
                <a:sym typeface="Oswald"/>
              </a:rPr>
              <a:t>Resultados</a:t>
            </a:r>
            <a:endParaRPr sz="3000" b="1" dirty="0">
              <a:solidFill>
                <a:srgbClr val="E4032E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98387" y="1107135"/>
            <a:ext cx="1058666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300" b="1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CRONOGRAMA ESTIMADO PROCESO DE SELECCIÓN CONSULTORÍA. </a:t>
            </a:r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(Sujeto ajustes en atención a los resultados del estudio de precios del mercado y estimación de presupuesto)</a:t>
            </a:r>
          </a:p>
        </p:txBody>
      </p:sp>
      <p:pic>
        <p:nvPicPr>
          <p:cNvPr id="11" name="Imagen 10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620"/>
          <a:stretch/>
        </p:blipFill>
        <p:spPr bwMode="auto">
          <a:xfrm>
            <a:off x="2423953" y="1876500"/>
            <a:ext cx="7200000" cy="40094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7078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267975"/>
            <a:ext cx="12192000" cy="8125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" name="Google Shape;104;p15"/>
          <p:cNvGrpSpPr/>
          <p:nvPr/>
        </p:nvGrpSpPr>
        <p:grpSpPr>
          <a:xfrm>
            <a:off x="10943664" y="-52"/>
            <a:ext cx="1245319" cy="6857697"/>
            <a:chOff x="10950525" y="35050"/>
            <a:chExt cx="1239000" cy="6822900"/>
          </a:xfrm>
        </p:grpSpPr>
        <p:sp>
          <p:nvSpPr>
            <p:cNvPr id="105" name="Google Shape;105;p15"/>
            <p:cNvSpPr/>
            <p:nvPr/>
          </p:nvSpPr>
          <p:spPr>
            <a:xfrm flipH="1">
              <a:off x="10950525" y="2554450"/>
              <a:ext cx="1239000" cy="4303500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 rot="10800000">
              <a:off x="10950525" y="35050"/>
              <a:ext cx="1239000" cy="2519400"/>
            </a:xfrm>
            <a:prstGeom prst="rtTriangle">
              <a:avLst/>
            </a:prstGeom>
            <a:solidFill>
              <a:srgbClr val="FDC3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O"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7" name="Google Shape;107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161009" y="6465999"/>
              <a:ext cx="949873" cy="3107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8" name="Google Shape;108;p15"/>
          <p:cNvSpPr txBox="1"/>
          <p:nvPr/>
        </p:nvSpPr>
        <p:spPr>
          <a:xfrm>
            <a:off x="818011" y="460635"/>
            <a:ext cx="9458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O" sz="3000" b="1" dirty="0">
                <a:solidFill>
                  <a:srgbClr val="E4032E"/>
                </a:solidFill>
                <a:latin typeface="Oswald"/>
                <a:ea typeface="Oswald"/>
                <a:cs typeface="Oswald"/>
                <a:sym typeface="Oswald"/>
              </a:rPr>
              <a:t>Resultados</a:t>
            </a:r>
            <a:endParaRPr sz="3000" b="1" dirty="0">
              <a:solidFill>
                <a:srgbClr val="E4032E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498387" y="1107135"/>
            <a:ext cx="1058666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300" b="1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CRONOGRAMA ESTIMADO PROCESO DE SELECCIÓN. </a:t>
            </a:r>
            <a:r>
              <a:rPr lang="es-CO" sz="1300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(Sujeto ajustes en atención a los resultados del estudio de precios del mercado y estimación de presupuesto)</a:t>
            </a:r>
          </a:p>
        </p:txBody>
      </p:sp>
      <p:pic>
        <p:nvPicPr>
          <p:cNvPr id="11" name="Imagen 10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87"/>
          <a:stretch/>
        </p:blipFill>
        <p:spPr bwMode="auto">
          <a:xfrm>
            <a:off x="2496000" y="1885151"/>
            <a:ext cx="7200000" cy="4327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8538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82062" y="-1143687"/>
            <a:ext cx="12192000" cy="8125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4" name="Google Shape;104;p15"/>
          <p:cNvGrpSpPr/>
          <p:nvPr/>
        </p:nvGrpSpPr>
        <p:grpSpPr>
          <a:xfrm>
            <a:off x="10943664" y="-52"/>
            <a:ext cx="1245319" cy="6857697"/>
            <a:chOff x="10950525" y="35050"/>
            <a:chExt cx="1239000" cy="6822900"/>
          </a:xfrm>
        </p:grpSpPr>
        <p:sp>
          <p:nvSpPr>
            <p:cNvPr id="105" name="Google Shape;105;p15"/>
            <p:cNvSpPr/>
            <p:nvPr/>
          </p:nvSpPr>
          <p:spPr>
            <a:xfrm flipH="1">
              <a:off x="10950525" y="2554450"/>
              <a:ext cx="1239000" cy="4303500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5"/>
            <p:cNvSpPr/>
            <p:nvPr/>
          </p:nvSpPr>
          <p:spPr>
            <a:xfrm rot="10800000">
              <a:off x="10950525" y="35050"/>
              <a:ext cx="1239000" cy="2519400"/>
            </a:xfrm>
            <a:prstGeom prst="rtTriangle">
              <a:avLst/>
            </a:prstGeom>
            <a:solidFill>
              <a:srgbClr val="FDC31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CO"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7" name="Google Shape;107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1161009" y="6465999"/>
              <a:ext cx="949873" cy="3107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8" name="Google Shape;108;p15"/>
          <p:cNvSpPr txBox="1"/>
          <p:nvPr/>
        </p:nvSpPr>
        <p:spPr>
          <a:xfrm>
            <a:off x="835766" y="51563"/>
            <a:ext cx="94584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O" sz="3000" b="1" dirty="0">
                <a:solidFill>
                  <a:srgbClr val="E4032E"/>
                </a:solidFill>
                <a:latin typeface="Oswald"/>
                <a:ea typeface="Oswald"/>
                <a:cs typeface="Oswald"/>
                <a:sym typeface="Oswald"/>
              </a:rPr>
              <a:t>Resultados</a:t>
            </a:r>
            <a:endParaRPr sz="3000" b="1" dirty="0">
              <a:solidFill>
                <a:srgbClr val="E4032E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24465" y="770279"/>
            <a:ext cx="1058666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300" b="1" dirty="0">
                <a:solidFill>
                  <a:srgbClr val="666666"/>
                </a:solidFill>
                <a:latin typeface="Lexend Light"/>
                <a:ea typeface="Lexend Light"/>
                <a:cs typeface="Lexend Light"/>
              </a:rPr>
              <a:t>PLAZOS ESTIMADOS PARA LA CULMINACIÓN DE LAS OBRAS PARA LA TERMINACIÓN DEL EDIFICIO DE LA NUEVA SEDE DE LA ALCALDÍA LOCAL DE TEUSAQUILLO</a:t>
            </a:r>
            <a:endParaRPr lang="es-CO" sz="1300" dirty="0">
              <a:solidFill>
                <a:srgbClr val="666666"/>
              </a:solidFill>
              <a:latin typeface="Lexend Light"/>
              <a:ea typeface="Lexend Light"/>
              <a:cs typeface="Lexend Light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b="9317"/>
          <a:stretch/>
        </p:blipFill>
        <p:spPr>
          <a:xfrm>
            <a:off x="1241968" y="1384850"/>
            <a:ext cx="9290306" cy="498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422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1"/>
          <p:cNvSpPr/>
          <p:nvPr/>
        </p:nvSpPr>
        <p:spPr>
          <a:xfrm>
            <a:off x="0" y="-2125"/>
            <a:ext cx="12206700" cy="6857700"/>
          </a:xfrm>
          <a:prstGeom prst="rect">
            <a:avLst/>
          </a:prstGeom>
          <a:solidFill>
            <a:srgbClr val="E4032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21"/>
          <p:cNvSpPr/>
          <p:nvPr/>
        </p:nvSpPr>
        <p:spPr>
          <a:xfrm flipH="1">
            <a:off x="10943683" y="2532197"/>
            <a:ext cx="1245300" cy="4325400"/>
          </a:xfrm>
          <a:prstGeom prst="rtTriangle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1"/>
          <p:cNvSpPr/>
          <p:nvPr/>
        </p:nvSpPr>
        <p:spPr>
          <a:xfrm rot="10800000">
            <a:off x="10943683" y="-103"/>
            <a:ext cx="1245300" cy="2532300"/>
          </a:xfrm>
          <a:prstGeom prst="rtTriangle">
            <a:avLst/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O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4" name="Google Shape;16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4622" y="4732325"/>
            <a:ext cx="1628600" cy="532776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1"/>
          <p:cNvSpPr txBox="1"/>
          <p:nvPr/>
        </p:nvSpPr>
        <p:spPr>
          <a:xfrm>
            <a:off x="2731500" y="2547000"/>
            <a:ext cx="6729000" cy="20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O" sz="12000" b="1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GRACIAS</a:t>
            </a:r>
            <a:endParaRPr sz="12000" b="1">
              <a:solidFill>
                <a:schemeClr val="lt1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66" name="Google Shape;166;p21"/>
          <p:cNvSpPr/>
          <p:nvPr/>
        </p:nvSpPr>
        <p:spPr>
          <a:xfrm flipH="1">
            <a:off x="-1160900" y="479700"/>
            <a:ext cx="3074100" cy="6378300"/>
          </a:xfrm>
          <a:prstGeom prst="parallelogram">
            <a:avLst>
              <a:gd name="adj" fmla="val 71939"/>
            </a:avLst>
          </a:prstGeom>
          <a:solidFill>
            <a:srgbClr val="CC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O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798</Words>
  <Application>Microsoft Office PowerPoint</Application>
  <PresentationFormat>Panorámica</PresentationFormat>
  <Paragraphs>73</Paragraphs>
  <Slides>9</Slides>
  <Notes>9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Calibri</vt:lpstr>
      <vt:lpstr>Oswald</vt:lpstr>
      <vt:lpstr>Arial</vt:lpstr>
      <vt:lpstr>Lexend Light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Camilo Crew</dc:creator>
  <cp:lastModifiedBy>Orlando Gelvez Velandia</cp:lastModifiedBy>
  <cp:revision>27</cp:revision>
  <dcterms:modified xsi:type="dcterms:W3CDTF">2025-02-12T20:37:57Z</dcterms:modified>
</cp:coreProperties>
</file>